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3" r:id="rId3"/>
    <p:sldId id="266" r:id="rId4"/>
    <p:sldId id="278" r:id="rId5"/>
    <p:sldId id="269" r:id="rId6"/>
    <p:sldId id="275" r:id="rId7"/>
    <p:sldId id="280" r:id="rId8"/>
    <p:sldId id="279" r:id="rId9"/>
    <p:sldId id="28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>
      <p:cViewPr varScale="1">
        <p:scale>
          <a:sx n="97" d="100"/>
          <a:sy n="97" d="100"/>
        </p:scale>
        <p:origin x="15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F8F54-B461-482C-8E97-78D98F1AD016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FBE0E-A00C-4163-BA8C-3DA098BA9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556104-1390-4D44-91CB-BD0B0CB3B58E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E3FA1C-BE0E-4B83-9FD6-A381363E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6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could also say</a:t>
            </a:r>
            <a:r>
              <a:rPr lang="en-US" baseline="0" dirty="0" smtClean="0"/>
              <a:t> that NW/Used Fuel is like a soap opera. The major issue remains the same while things change on the edges.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3FA1C-BE0E-4B83-9FD6-A381363E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NARUC has not taken position on the specifics of any linkage requiring action on a repository. The </a:t>
            </a:r>
            <a:r>
              <a:rPr lang="en-US" dirty="0" err="1"/>
              <a:t>reqt</a:t>
            </a:r>
            <a:r>
              <a:rPr lang="en-US" dirty="0"/>
              <a:t> to require cut-off of assessments in 2025 is an improvement over the current procedure. It should, however, be amended to specify a working repository instead of just “nuclear waste facilities.”</a:t>
            </a:r>
          </a:p>
          <a:p>
            <a:pPr defTabSz="931774">
              <a:defRPr/>
            </a:pPr>
            <a:r>
              <a:rPr lang="en-US" dirty="0"/>
              <a:t>That would provide strong incentives to expedite the repository siting process.  (NWSC: . Some think linkage will kill any chance of interim storage, while other think linkage is necessary for movement on permanent storage.)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3FA1C-BE0E-4B83-9FD6-A381363E00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41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could also say</a:t>
            </a:r>
            <a:r>
              <a:rPr lang="en-US" baseline="0" dirty="0" smtClean="0"/>
              <a:t> that NW/Used Fuel is like a soap opera. The major issue remains the same while things change on the edges.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3FA1C-BE0E-4B83-9FD6-A381363E0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81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F4D6-6E87-4BBA-ADE1-737A917CC8D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541A-5500-423B-91EB-7730EB5F14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F4D6-6E87-4BBA-ADE1-737A917CC8D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541A-5500-423B-91EB-7730EB5F1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F4D6-6E87-4BBA-ADE1-737A917CC8D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541A-5500-423B-91EB-7730EB5F1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F4D6-6E87-4BBA-ADE1-737A917CC8D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541A-5500-423B-91EB-7730EB5F1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F4D6-6E87-4BBA-ADE1-737A917CC8D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541A-5500-423B-91EB-7730EB5F14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F4D6-6E87-4BBA-ADE1-737A917CC8D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541A-5500-423B-91EB-7730EB5F1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F4D6-6E87-4BBA-ADE1-737A917CC8D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541A-5500-423B-91EB-7730EB5F1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F4D6-6E87-4BBA-ADE1-737A917CC8D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541A-5500-423B-91EB-7730EB5F1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F4D6-6E87-4BBA-ADE1-737A917CC8D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541A-5500-423B-91EB-7730EB5F1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F4D6-6E87-4BBA-ADE1-737A917CC8D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541A-5500-423B-91EB-7730EB5F1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F4D6-6E87-4BBA-ADE1-737A917CC8D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04541A-5500-423B-91EB-7730EB5F14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C7F4D6-6E87-4BBA-ADE1-737A917CC8D8}" type="datetimeFigureOut">
              <a:rPr lang="en-US" smtClean="0"/>
              <a:t>9/27/16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04541A-5500-423B-91EB-7730EB5F14E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of Nuclear Power in the PJM Footprint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25146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Ann McCabe, Commissioner, Illinois Commerce Commission and Chairman, NARUC Subcommittee on Nuclear Issues-Waste Disposal</a:t>
            </a:r>
          </a:p>
          <a:p>
            <a:endParaRPr lang="en-US" dirty="0" smtClean="0"/>
          </a:p>
          <a:p>
            <a:r>
              <a:rPr lang="en-US" dirty="0" err="1" smtClean="0"/>
              <a:t>Kleinman</a:t>
            </a:r>
            <a:r>
              <a:rPr lang="en-US" dirty="0" smtClean="0"/>
              <a:t> Center for Energy Policy, Philadelphia, PA</a:t>
            </a:r>
          </a:p>
          <a:p>
            <a:r>
              <a:rPr lang="en-US" dirty="0" smtClean="0"/>
              <a:t>September 28, 2016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Theme songs: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Rolling Stones</a:t>
            </a:r>
            <a:r>
              <a:rPr lang="en-US" dirty="0" smtClean="0"/>
              <a:t>: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You Can’t Always Get What You Want</a:t>
            </a:r>
          </a:p>
          <a:p>
            <a:pPr marL="0" indent="0">
              <a:buNone/>
            </a:pPr>
            <a:r>
              <a:rPr lang="en-US" dirty="0"/>
              <a:t>No Expectations</a:t>
            </a:r>
          </a:p>
          <a:p>
            <a:pPr marL="0" indent="0">
              <a:buNone/>
            </a:pPr>
            <a:r>
              <a:rPr lang="en-US" dirty="0"/>
              <a:t>Rock and a Hard </a:t>
            </a:r>
            <a:r>
              <a:rPr lang="en-US" dirty="0" smtClean="0"/>
              <a:t>Place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Beatles</a:t>
            </a:r>
            <a:r>
              <a:rPr lang="en-US" dirty="0"/>
              <a:t>: We can work it out 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Wings</a:t>
            </a:r>
            <a:r>
              <a:rPr lang="en-US" dirty="0" smtClean="0"/>
              <a:t>:  Will we ever get out of here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Led Zeppelin</a:t>
            </a:r>
            <a:r>
              <a:rPr lang="en-US" dirty="0" smtClean="0"/>
              <a:t>:  Leaving California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286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NARUC Position on Nuclear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5105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Since 1991, </a:t>
            </a:r>
            <a:r>
              <a:rPr lang="en-US" dirty="0" smtClean="0"/>
              <a:t>NARUC has </a:t>
            </a:r>
            <a:r>
              <a:rPr lang="en-US" dirty="0"/>
              <a:t>continually testified that “the government has </a:t>
            </a:r>
            <a:r>
              <a:rPr lang="en-US" dirty="0" smtClean="0"/>
              <a:t>our money—we </a:t>
            </a:r>
            <a:r>
              <a:rPr lang="en-US" dirty="0"/>
              <a:t>have their waste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/>
              <a:t>1.  Adopt the BRC recommendations on the creation of a new organization outside of </a:t>
            </a:r>
            <a:r>
              <a:rPr lang="en-US" smtClean="0"/>
              <a:t>DOE to </a:t>
            </a:r>
            <a:r>
              <a:rPr lang="en-US" dirty="0"/>
              <a:t>manage nuclear waste.</a:t>
            </a:r>
          </a:p>
          <a:p>
            <a:pPr marL="0" indent="0">
              <a:buNone/>
            </a:pPr>
            <a:r>
              <a:rPr lang="en-US" dirty="0"/>
              <a:t>2.  NARUC’s </a:t>
            </a:r>
            <a:r>
              <a:rPr lang="en-US" dirty="0" smtClean="0"/>
              <a:t>commissioners best </a:t>
            </a:r>
            <a:r>
              <a:rPr lang="en-US" dirty="0"/>
              <a:t>positioned to protect ratepayer interests in </a:t>
            </a:r>
            <a:r>
              <a:rPr lang="en-US" dirty="0" smtClean="0"/>
              <a:t>NW </a:t>
            </a:r>
            <a:r>
              <a:rPr lang="en-US" dirty="0"/>
              <a:t>disposal issues and must be part of the board </a:t>
            </a:r>
            <a:r>
              <a:rPr lang="en-US" dirty="0" smtClean="0"/>
              <a:t>and </a:t>
            </a:r>
            <a:r>
              <a:rPr lang="en-US" dirty="0"/>
              <a:t>any oversight bodies for the new entities.</a:t>
            </a:r>
          </a:p>
          <a:p>
            <a:pPr marL="0" indent="0">
              <a:buNone/>
            </a:pPr>
            <a:r>
              <a:rPr lang="en-US" dirty="0"/>
              <a:t>3.  The federal </a:t>
            </a:r>
            <a:r>
              <a:rPr lang="en-US" dirty="0" smtClean="0"/>
              <a:t>gov’t </a:t>
            </a:r>
            <a:r>
              <a:rPr lang="en-US" dirty="0"/>
              <a:t>must improve </a:t>
            </a:r>
            <a:r>
              <a:rPr lang="en-US" dirty="0" smtClean="0"/>
              <a:t>record </a:t>
            </a:r>
            <a:r>
              <a:rPr lang="en-US" dirty="0"/>
              <a:t>on waste disposal.</a:t>
            </a:r>
          </a:p>
          <a:p>
            <a:pPr marL="0" indent="0">
              <a:buNone/>
            </a:pPr>
            <a:r>
              <a:rPr lang="en-US" dirty="0"/>
              <a:t>4.  </a:t>
            </a:r>
            <a:r>
              <a:rPr lang="en-US" dirty="0" smtClean="0"/>
              <a:t>The </a:t>
            </a:r>
            <a:r>
              <a:rPr lang="en-US" dirty="0"/>
              <a:t>Administration and the </a:t>
            </a:r>
            <a:r>
              <a:rPr lang="en-US" dirty="0" smtClean="0"/>
              <a:t>NRC </a:t>
            </a:r>
            <a:r>
              <a:rPr lang="en-US" dirty="0"/>
              <a:t>should comply with the </a:t>
            </a:r>
            <a:r>
              <a:rPr lang="en-US" dirty="0" smtClean="0"/>
              <a:t>2002 law approving </a:t>
            </a:r>
            <a:r>
              <a:rPr lang="en-US" dirty="0"/>
              <a:t>Yucca Mountain as the repository site by completing the licensing process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Nuclear at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Largely a debate </a:t>
            </a:r>
            <a:r>
              <a:rPr lang="en-US" dirty="0"/>
              <a:t>on whether and how to preserve </a:t>
            </a:r>
            <a:r>
              <a:rPr lang="en-US" dirty="0" smtClean="0"/>
              <a:t>nuclear capacity at risk from </a:t>
            </a:r>
            <a:r>
              <a:rPr lang="en-US" dirty="0"/>
              <a:t>low wholesale prices that </a:t>
            </a:r>
            <a:r>
              <a:rPr lang="en-US" dirty="0" smtClean="0"/>
              <a:t>don’t earn </a:t>
            </a:r>
            <a:r>
              <a:rPr lang="en-US" dirty="0"/>
              <a:t>revenues sufficient to cover operating </a:t>
            </a:r>
            <a:r>
              <a:rPr lang="en-US" dirty="0" smtClean="0"/>
              <a:t>costs</a:t>
            </a:r>
            <a:endParaRPr lang="en-US" dirty="0"/>
          </a:p>
          <a:p>
            <a:r>
              <a:rPr lang="en-US" dirty="0"/>
              <a:t>Mostly competitive states – NY, NJ, IL, PA, CT – as well as vertically integrated states (CA, NE, WI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~</a:t>
            </a:r>
            <a:r>
              <a:rPr lang="en-US" dirty="0"/>
              <a:t>10 plants equal to 12,000 MW have </a:t>
            </a:r>
            <a:r>
              <a:rPr lang="en-US" dirty="0" smtClean="0"/>
              <a:t>or will close  </a:t>
            </a:r>
            <a:endParaRPr lang="en-US" dirty="0"/>
          </a:p>
          <a:p>
            <a:r>
              <a:rPr lang="en-US" dirty="0"/>
              <a:t>15-20 plants at risk in the next 5-10 </a:t>
            </a:r>
            <a:r>
              <a:rPr lang="en-US" dirty="0" smtClean="0"/>
              <a:t>years</a:t>
            </a:r>
            <a:endParaRPr lang="en-US" dirty="0"/>
          </a:p>
          <a:p>
            <a:r>
              <a:rPr lang="en-US" dirty="0"/>
              <a:t>Vermont Yankee and WI’s Kewaunee </a:t>
            </a:r>
            <a:r>
              <a:rPr lang="en-US" dirty="0" smtClean="0"/>
              <a:t>closures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9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Low </a:t>
            </a:r>
            <a:r>
              <a:rPr lang="en-US" dirty="0"/>
              <a:t>wholesale prices </a:t>
            </a:r>
            <a:r>
              <a:rPr lang="en-US" dirty="0" smtClean="0"/>
              <a:t>aren’t </a:t>
            </a:r>
            <a:r>
              <a:rPr lang="en-US" dirty="0"/>
              <a:t>earning revenues sufficient to cover operating </a:t>
            </a:r>
            <a:r>
              <a:rPr lang="en-US" dirty="0" smtClean="0"/>
              <a:t>costs</a:t>
            </a:r>
          </a:p>
          <a:p>
            <a:r>
              <a:rPr lang="en-US" dirty="0" smtClean="0"/>
              <a:t>Low natural gas prices and low cost of new gas plants</a:t>
            </a:r>
          </a:p>
          <a:p>
            <a:r>
              <a:rPr lang="en-US" dirty="0" smtClean="0"/>
              <a:t>Flat energy demand in many states</a:t>
            </a:r>
          </a:p>
          <a:p>
            <a:r>
              <a:rPr lang="en-US" dirty="0" smtClean="0"/>
              <a:t>Low energy prices in some states</a:t>
            </a:r>
          </a:p>
          <a:p>
            <a:r>
              <a:rPr lang="en-US" dirty="0" smtClean="0"/>
              <a:t>Fukushima safety investments</a:t>
            </a:r>
          </a:p>
          <a:p>
            <a:r>
              <a:rPr lang="en-US" dirty="0" smtClean="0"/>
              <a:t>Capacity market is technology-agnostic</a:t>
            </a:r>
          </a:p>
          <a:p>
            <a:r>
              <a:rPr lang="en-US" dirty="0" smtClean="0"/>
              <a:t>Clean Power Plan, GHG reductions</a:t>
            </a:r>
          </a:p>
          <a:p>
            <a:pPr marL="0" indent="0">
              <a:buNone/>
            </a:pPr>
            <a:r>
              <a:rPr lang="en-US" dirty="0"/>
              <a:t>-- Simple but difficult solution: a price on carbon</a:t>
            </a:r>
          </a:p>
          <a:p>
            <a:pPr marL="0" indent="0">
              <a:buNone/>
            </a:pPr>
            <a:endParaRPr lang="en-US" dirty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010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Illinois snapshot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largest generator of nuclear power in the </a:t>
            </a:r>
            <a:r>
              <a:rPr lang="en-US" dirty="0" smtClean="0"/>
              <a:t>US  </a:t>
            </a:r>
            <a:endParaRPr lang="en-US" dirty="0"/>
          </a:p>
          <a:p>
            <a:r>
              <a:rPr lang="en-US" dirty="0" smtClean="0"/>
              <a:t>6 </a:t>
            </a:r>
            <a:r>
              <a:rPr lang="en-US" dirty="0"/>
              <a:t>operating nuclear plants with a total of 11 </a:t>
            </a:r>
            <a:r>
              <a:rPr lang="en-US" dirty="0" smtClean="0"/>
              <a:t>units</a:t>
            </a:r>
          </a:p>
          <a:p>
            <a:r>
              <a:rPr lang="en-US" dirty="0" smtClean="0"/>
              <a:t>~50% of IL electricity generation  </a:t>
            </a:r>
            <a:endParaRPr lang="en-US" dirty="0"/>
          </a:p>
          <a:p>
            <a:pPr lvl="1"/>
            <a:r>
              <a:rPr lang="en-US" dirty="0"/>
              <a:t>As of </a:t>
            </a:r>
            <a:r>
              <a:rPr lang="en-US" dirty="0" smtClean="0"/>
              <a:t>2015</a:t>
            </a:r>
            <a:r>
              <a:rPr lang="en-US" dirty="0"/>
              <a:t>, </a:t>
            </a:r>
            <a:r>
              <a:rPr lang="en-US" dirty="0" smtClean="0"/>
              <a:t>over </a:t>
            </a:r>
            <a:r>
              <a:rPr lang="en-US" dirty="0"/>
              <a:t>9,100 metric tons of spent nuclear fuel stored at these sites and the shut down Zion </a:t>
            </a:r>
            <a:r>
              <a:rPr lang="en-US" dirty="0" smtClean="0"/>
              <a:t>plant </a:t>
            </a:r>
            <a:endParaRPr lang="en-US" dirty="0"/>
          </a:p>
          <a:p>
            <a:pPr lvl="1"/>
            <a:r>
              <a:rPr lang="en-US" dirty="0"/>
              <a:t>As of </a:t>
            </a:r>
            <a:r>
              <a:rPr lang="en-US" dirty="0" smtClean="0"/>
              <a:t>2014</a:t>
            </a:r>
            <a:r>
              <a:rPr lang="en-US" dirty="0"/>
              <a:t>, </a:t>
            </a:r>
            <a:r>
              <a:rPr lang="en-US" dirty="0" smtClean="0"/>
              <a:t>IL </a:t>
            </a:r>
            <a:r>
              <a:rPr lang="en-US" dirty="0"/>
              <a:t>citizens have contributed $2.3 billion to the Nuclear Waste </a:t>
            </a:r>
            <a:r>
              <a:rPr lang="en-US" dirty="0" smtClean="0"/>
              <a:t>Fund</a:t>
            </a:r>
          </a:p>
          <a:p>
            <a:r>
              <a:rPr lang="en-US" dirty="0" smtClean="0"/>
              <a:t>Exelon announced it will close </a:t>
            </a:r>
          </a:p>
          <a:p>
            <a:pPr lvl="1"/>
            <a:r>
              <a:rPr lang="en-US" dirty="0" smtClean="0"/>
              <a:t>Clinton (MISO) June 2017</a:t>
            </a:r>
          </a:p>
          <a:p>
            <a:pPr lvl="1"/>
            <a:r>
              <a:rPr lang="en-US" dirty="0" smtClean="0"/>
              <a:t>Quad Cities (75% PJM, 25% MISO) June 2018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818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IL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SB 1585 </a:t>
            </a:r>
            <a:r>
              <a:rPr lang="en-US" dirty="0" smtClean="0"/>
              <a:t>(comprehensive, introduced </a:t>
            </a:r>
            <a:r>
              <a:rPr lang="en-US" dirty="0"/>
              <a:t>May </a:t>
            </a:r>
            <a:r>
              <a:rPr lang="en-US" dirty="0" smtClean="0"/>
              <a:t>2016) –RE, EE, RPS, demand charges and more, plus </a:t>
            </a:r>
          </a:p>
          <a:p>
            <a:r>
              <a:rPr lang="en-US" dirty="0" smtClean="0"/>
              <a:t>Zero </a:t>
            </a:r>
            <a:r>
              <a:rPr lang="en-US" dirty="0"/>
              <a:t>emission credits (“ZECs</a:t>
            </a:r>
            <a:r>
              <a:rPr lang="en-US" dirty="0" smtClean="0"/>
              <a:t>”)</a:t>
            </a:r>
          </a:p>
          <a:p>
            <a:pPr lvl="1"/>
            <a:r>
              <a:rPr lang="en-US" sz="2000" dirty="0"/>
              <a:t>“a tradable credit that represents the environmental attributes of one megawatt hour of energy produced from a zero emission </a:t>
            </a:r>
            <a:r>
              <a:rPr lang="en-US" sz="2000" dirty="0" smtClean="0"/>
              <a:t>resource”</a:t>
            </a:r>
            <a:endParaRPr lang="en-US" sz="2000" dirty="0"/>
          </a:p>
          <a:p>
            <a:pPr lvl="1"/>
            <a:r>
              <a:rPr lang="en-US" sz="2000" dirty="0" smtClean="0"/>
              <a:t>IPA to procure ZECs; </a:t>
            </a:r>
            <a:r>
              <a:rPr lang="en-US" sz="2000" dirty="0"/>
              <a:t>spending cap derived from 2.015% of 2009 retail </a:t>
            </a:r>
            <a:r>
              <a:rPr lang="en-US" sz="2000" dirty="0" smtClean="0"/>
              <a:t>rate  </a:t>
            </a:r>
            <a:endParaRPr lang="en-US" sz="2000" dirty="0"/>
          </a:p>
          <a:p>
            <a:pPr lvl="1"/>
            <a:r>
              <a:rPr lang="en-US" sz="2000" dirty="0" smtClean="0"/>
              <a:t>Utilities to acquire ZECs equal to 16% of energy delivered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31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400" dirty="0" smtClean="0"/>
              <a:t>Changes </a:t>
            </a:r>
            <a:r>
              <a:rPr lang="en-US" sz="2400" dirty="0"/>
              <a:t>in PJM’s capacity auction design, including </a:t>
            </a:r>
            <a:r>
              <a:rPr lang="en-US" sz="2400" dirty="0" smtClean="0"/>
              <a:t>Capacity Performance product, increased </a:t>
            </a:r>
            <a:r>
              <a:rPr lang="en-US" sz="2400" dirty="0"/>
              <a:t>capacity payments in the ComEd Zone of </a:t>
            </a:r>
            <a:r>
              <a:rPr lang="en-US" sz="2400" dirty="0" smtClean="0"/>
              <a:t>PJM </a:t>
            </a:r>
            <a:endParaRPr lang="en-US" sz="2000" dirty="0"/>
          </a:p>
          <a:p>
            <a:pPr lvl="2"/>
            <a:r>
              <a:rPr lang="en-US" sz="2400" dirty="0" smtClean="0"/>
              <a:t>Approval </a:t>
            </a:r>
            <a:r>
              <a:rPr lang="en-US" sz="2400" dirty="0"/>
              <a:t>of </a:t>
            </a:r>
            <a:r>
              <a:rPr lang="en-US" sz="2400" dirty="0" smtClean="0"/>
              <a:t>IL Grand </a:t>
            </a:r>
            <a:r>
              <a:rPr lang="en-US" sz="2400" dirty="0"/>
              <a:t>Prairie Gateway </a:t>
            </a:r>
            <a:r>
              <a:rPr lang="en-US" sz="2400" dirty="0" smtClean="0"/>
              <a:t>line will </a:t>
            </a:r>
            <a:r>
              <a:rPr lang="en-US" sz="2400" dirty="0"/>
              <a:t>likely increase </a:t>
            </a:r>
            <a:r>
              <a:rPr lang="en-US" sz="2400" dirty="0" smtClean="0"/>
              <a:t>access to </a:t>
            </a:r>
            <a:r>
              <a:rPr lang="en-US" sz="2400" dirty="0"/>
              <a:t>the Chicago </a:t>
            </a:r>
            <a:r>
              <a:rPr lang="en-US" sz="2400" dirty="0" smtClean="0"/>
              <a:t>market, generally higher </a:t>
            </a:r>
            <a:r>
              <a:rPr lang="en-US" sz="2400" dirty="0"/>
              <a:t>energy </a:t>
            </a:r>
            <a:r>
              <a:rPr lang="en-US" sz="2400" dirty="0" smtClean="0"/>
              <a:t>prices</a:t>
            </a:r>
          </a:p>
          <a:p>
            <a:pPr lvl="2"/>
            <a:r>
              <a:rPr lang="en-US" sz="2400" dirty="0" smtClean="0"/>
              <a:t>PJM’s August proposal to handle out-of-market subsidies to generation sources </a:t>
            </a:r>
            <a:endParaRPr lang="en-US" sz="2000" dirty="0"/>
          </a:p>
          <a:p>
            <a:pPr lvl="2"/>
            <a:r>
              <a:rPr lang="en-US" sz="2400" dirty="0" smtClean="0"/>
              <a:t>MISO considering changes </a:t>
            </a:r>
            <a:r>
              <a:rPr lang="en-US" sz="2400" dirty="0"/>
              <a:t>to </a:t>
            </a:r>
            <a:r>
              <a:rPr lang="en-US" sz="2400" dirty="0" smtClean="0"/>
              <a:t>its auction design, e.g., a </a:t>
            </a:r>
            <a:r>
              <a:rPr lang="en-US" sz="2400" dirty="0"/>
              <a:t>forward procurement for competitive resource zones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14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Options,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 Energy Standard that includes nuclear (NY) (RPS expansion)</a:t>
            </a:r>
          </a:p>
          <a:p>
            <a:r>
              <a:rPr lang="en-US" dirty="0" smtClean="0"/>
              <a:t>A </a:t>
            </a:r>
            <a:r>
              <a:rPr lang="en-US" dirty="0"/>
              <a:t>price on carbon or a carbon </a:t>
            </a:r>
            <a:r>
              <a:rPr lang="en-US" dirty="0" smtClean="0"/>
              <a:t>adder</a:t>
            </a:r>
            <a:endParaRPr lang="en-US" dirty="0"/>
          </a:p>
          <a:p>
            <a:r>
              <a:rPr lang="en-US" dirty="0" err="1" smtClean="0"/>
              <a:t>Rereg</a:t>
            </a:r>
            <a:r>
              <a:rPr lang="en-US" dirty="0" smtClean="0"/>
              <a:t> or hybrid with regulation of generation</a:t>
            </a:r>
          </a:p>
          <a:p>
            <a:r>
              <a:rPr lang="en-US" dirty="0" smtClean="0"/>
              <a:t>Managed closure (e.g., Diablo)</a:t>
            </a:r>
          </a:p>
          <a:p>
            <a:r>
              <a:rPr lang="en-US" dirty="0" smtClean="0"/>
              <a:t>Other</a:t>
            </a:r>
          </a:p>
          <a:p>
            <a:endParaRPr lang="en-US" dirty="0" smtClean="0"/>
          </a:p>
          <a:p>
            <a:r>
              <a:rPr lang="en-US" dirty="0" smtClean="0"/>
              <a:t>ANS, Breakthrough Institute, NARUC/NRRI reports detail policy options at many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90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777</TotalTime>
  <Words>684</Words>
  <Application>Microsoft Macintosh PowerPoint</Application>
  <PresentationFormat>On-screen Show (4:3)</PresentationFormat>
  <Paragraphs>73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Future of Nuclear Power in the PJM Footprint</vt:lpstr>
      <vt:lpstr>Theme songs:</vt:lpstr>
      <vt:lpstr>NARUC Position on Nuclear Waste</vt:lpstr>
      <vt:lpstr>U.S. Nuclear at risk</vt:lpstr>
      <vt:lpstr>Factors</vt:lpstr>
      <vt:lpstr>Illinois snapshot</vt:lpstr>
      <vt:lpstr>Pending IL legislation</vt:lpstr>
      <vt:lpstr>RTOs</vt:lpstr>
      <vt:lpstr>Options, Considerations</vt:lpstr>
    </vt:vector>
  </TitlesOfParts>
  <Company>Microsoft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Approaches to Retention of Nuclear Power Plants: A White Paper</dc:title>
  <dc:creator>mkeogh</dc:creator>
  <cp:lastModifiedBy>Susan Rivo</cp:lastModifiedBy>
  <cp:revision>33</cp:revision>
  <cp:lastPrinted>2016-09-26T15:39:36Z</cp:lastPrinted>
  <dcterms:created xsi:type="dcterms:W3CDTF">2015-06-26T12:35:40Z</dcterms:created>
  <dcterms:modified xsi:type="dcterms:W3CDTF">2016-09-27T18:25:55Z</dcterms:modified>
</cp:coreProperties>
</file>